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0" r:id="rId5"/>
    <p:sldId id="261" r:id="rId6"/>
    <p:sldId id="259" r:id="rId7"/>
    <p:sldId id="262" r:id="rId8"/>
    <p:sldId id="267" r:id="rId9"/>
    <p:sldId id="263" r:id="rId10"/>
    <p:sldId id="264" r:id="rId11"/>
    <p:sldId id="265" r:id="rId12"/>
    <p:sldId id="266"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432"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2D2A45-1864-44B8-B149-85E6107D6EE8}" type="datetimeFigureOut">
              <a:rPr lang="fr-FR" smtClean="0"/>
              <a:t>13/11/2013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0E033F-7B47-41EF-BFB0-355E8258771C}" type="slidenum">
              <a:rPr lang="fr-FR" smtClean="0"/>
              <a:t>‹N°›</a:t>
            </a:fld>
            <a:endParaRPr lang="fr-FR"/>
          </a:p>
        </p:txBody>
      </p:sp>
    </p:spTree>
    <p:extLst>
      <p:ext uri="{BB962C8B-B14F-4D97-AF65-F5344CB8AC3E}">
        <p14:creationId xmlns:p14="http://schemas.microsoft.com/office/powerpoint/2010/main" val="1824708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question des droits de l’homme est une question permanente</a:t>
            </a:r>
            <a:r>
              <a:rPr lang="fr-FR" baseline="0" dirty="0" smtClean="0"/>
              <a:t> pour la CI</a:t>
            </a:r>
            <a:endParaRPr lang="fr-FR" dirty="0"/>
          </a:p>
        </p:txBody>
      </p:sp>
      <p:sp>
        <p:nvSpPr>
          <p:cNvPr id="4" name="Espace réservé du numéro de diapositive 3"/>
          <p:cNvSpPr>
            <a:spLocks noGrp="1"/>
          </p:cNvSpPr>
          <p:nvPr>
            <p:ph type="sldNum" sz="quarter" idx="10"/>
          </p:nvPr>
        </p:nvSpPr>
        <p:spPr/>
        <p:txBody>
          <a:bodyPr/>
          <a:lstStyle/>
          <a:p>
            <a:fld id="{790E033F-7B47-41EF-BFB0-355E8258771C}" type="slidenum">
              <a:rPr lang="fr-FR" smtClean="0"/>
              <a:t>2</a:t>
            </a:fld>
            <a:endParaRPr lang="fr-FR"/>
          </a:p>
        </p:txBody>
      </p:sp>
    </p:spTree>
    <p:extLst>
      <p:ext uri="{BB962C8B-B14F-4D97-AF65-F5344CB8AC3E}">
        <p14:creationId xmlns:p14="http://schemas.microsoft.com/office/powerpoint/2010/main" val="375643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Aussi, la communauté internationale est-elle de plus en plus unanime à considérer que l’éducation aux Droits de l’Homme facilite considérablement la réalisation des Droits de l’Homme. L’éducation dans ce domaine vise à établir la part de responsabilité qui revient à chacun de faire des Droits de l’Homme une réalité autour de soi et dans la société de façon générale</a:t>
            </a:r>
            <a:endParaRPr lang="fr-FR" dirty="0"/>
          </a:p>
        </p:txBody>
      </p:sp>
      <p:sp>
        <p:nvSpPr>
          <p:cNvPr id="4" name="Espace réservé du numéro de diapositive 3"/>
          <p:cNvSpPr>
            <a:spLocks noGrp="1"/>
          </p:cNvSpPr>
          <p:nvPr>
            <p:ph type="sldNum" sz="quarter" idx="10"/>
          </p:nvPr>
        </p:nvSpPr>
        <p:spPr/>
        <p:txBody>
          <a:bodyPr/>
          <a:lstStyle/>
          <a:p>
            <a:fld id="{790E033F-7B47-41EF-BFB0-355E8258771C}" type="slidenum">
              <a:rPr lang="fr-FR" smtClean="0"/>
              <a:t>3</a:t>
            </a:fld>
            <a:endParaRPr lang="fr-FR"/>
          </a:p>
        </p:txBody>
      </p:sp>
    </p:spTree>
    <p:extLst>
      <p:ext uri="{BB962C8B-B14F-4D97-AF65-F5344CB8AC3E}">
        <p14:creationId xmlns:p14="http://schemas.microsoft.com/office/powerpoint/2010/main" val="290750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790E033F-7B47-41EF-BFB0-355E8258771C}" type="slidenum">
              <a:rPr lang="fr-FR" smtClean="0"/>
              <a:t>11</a:t>
            </a:fld>
            <a:endParaRPr lang="fr-FR"/>
          </a:p>
        </p:txBody>
      </p:sp>
    </p:spTree>
    <p:extLst>
      <p:ext uri="{BB962C8B-B14F-4D97-AF65-F5344CB8AC3E}">
        <p14:creationId xmlns:p14="http://schemas.microsoft.com/office/powerpoint/2010/main" val="2164348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90E033F-7B47-41EF-BFB0-355E8258771C}" type="slidenum">
              <a:rPr lang="fr-FR" smtClean="0"/>
              <a:t>12</a:t>
            </a:fld>
            <a:endParaRPr lang="fr-FR"/>
          </a:p>
        </p:txBody>
      </p:sp>
    </p:spTree>
    <p:extLst>
      <p:ext uri="{BB962C8B-B14F-4D97-AF65-F5344CB8AC3E}">
        <p14:creationId xmlns:p14="http://schemas.microsoft.com/office/powerpoint/2010/main" val="1723222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90E033F-7B47-41EF-BFB0-355E8258771C}" type="slidenum">
              <a:rPr lang="fr-FR" smtClean="0"/>
              <a:t>13</a:t>
            </a:fld>
            <a:endParaRPr lang="fr-FR"/>
          </a:p>
        </p:txBody>
      </p:sp>
    </p:spTree>
    <p:extLst>
      <p:ext uri="{BB962C8B-B14F-4D97-AF65-F5344CB8AC3E}">
        <p14:creationId xmlns:p14="http://schemas.microsoft.com/office/powerpoint/2010/main" val="379518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13/11/2013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13/11/2013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13/11/2013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13/11/2013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13/11/2013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13/11/2013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13/11/2013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t>13/11/2013</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13/11/2013</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13/11/2013</a:t>
            </a:fld>
            <a:endParaRPr lang="fr-BE"/>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BE"/>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13/11/2013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A309A6D-C09C-4548-B29A-6CF363A7E532}" type="datetimeFigureOut">
              <a:rPr lang="fr-FR" smtClean="0"/>
              <a:t>13/11/2013</a:t>
            </a:fld>
            <a:endParaRPr lang="fr-BE"/>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BE"/>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628800"/>
            <a:ext cx="8640960" cy="2592288"/>
          </a:xfrm>
        </p:spPr>
        <p:txBody>
          <a:bodyPr>
            <a:noAutofit/>
          </a:bodyPr>
          <a:lstStyle/>
          <a:p>
            <a:r>
              <a:rPr lang="fr-FR" u="sng" dirty="0" smtClean="0">
                <a:solidFill>
                  <a:schemeClr val="accent6">
                    <a:lumMod val="75000"/>
                  </a:schemeClr>
                </a:solidFill>
              </a:rPr>
              <a:t/>
            </a:r>
            <a:br>
              <a:rPr lang="fr-FR" u="sng" dirty="0" smtClean="0">
                <a:solidFill>
                  <a:schemeClr val="accent6">
                    <a:lumMod val="75000"/>
                  </a:schemeClr>
                </a:solidFill>
              </a:rPr>
            </a:br>
            <a:r>
              <a:rPr lang="fr-FR" u="sng" dirty="0">
                <a:solidFill>
                  <a:schemeClr val="accent6">
                    <a:lumMod val="75000"/>
                  </a:schemeClr>
                </a:solidFill>
              </a:rPr>
              <a:t/>
            </a:r>
            <a:br>
              <a:rPr lang="fr-FR" u="sng" dirty="0">
                <a:solidFill>
                  <a:schemeClr val="accent6">
                    <a:lumMod val="75000"/>
                  </a:schemeClr>
                </a:solidFill>
              </a:rPr>
            </a:br>
            <a:r>
              <a:rPr lang="fr-FR" u="sng" dirty="0" smtClean="0">
                <a:solidFill>
                  <a:schemeClr val="accent6">
                    <a:lumMod val="75000"/>
                  </a:schemeClr>
                </a:solidFill>
              </a:rPr>
              <a:t/>
            </a:r>
            <a:br>
              <a:rPr lang="fr-FR" u="sng" dirty="0" smtClean="0">
                <a:solidFill>
                  <a:schemeClr val="accent6">
                    <a:lumMod val="75000"/>
                  </a:schemeClr>
                </a:solidFill>
              </a:rPr>
            </a:br>
            <a:r>
              <a:rPr lang="fr-FR" u="sng" dirty="0">
                <a:solidFill>
                  <a:schemeClr val="accent6">
                    <a:lumMod val="75000"/>
                  </a:schemeClr>
                </a:solidFill>
              </a:rPr>
              <a:t/>
            </a:r>
            <a:br>
              <a:rPr lang="fr-FR" u="sng" dirty="0">
                <a:solidFill>
                  <a:schemeClr val="accent6">
                    <a:lumMod val="75000"/>
                  </a:schemeClr>
                </a:solidFill>
              </a:rPr>
            </a:br>
            <a:r>
              <a:rPr lang="fr-FR" u="sng" dirty="0" smtClean="0">
                <a:solidFill>
                  <a:schemeClr val="accent6">
                    <a:lumMod val="75000"/>
                  </a:schemeClr>
                </a:solidFill>
              </a:rPr>
              <a:t/>
            </a:r>
            <a:br>
              <a:rPr lang="fr-FR" u="sng" dirty="0" smtClean="0">
                <a:solidFill>
                  <a:schemeClr val="accent6">
                    <a:lumMod val="75000"/>
                  </a:schemeClr>
                </a:solidFill>
              </a:rPr>
            </a:br>
            <a:r>
              <a:rPr lang="fr-FR" u="sng" dirty="0">
                <a:solidFill>
                  <a:schemeClr val="accent6">
                    <a:lumMod val="75000"/>
                  </a:schemeClr>
                </a:solidFill>
              </a:rPr>
              <a:t/>
            </a:r>
            <a:br>
              <a:rPr lang="fr-FR" u="sng" dirty="0">
                <a:solidFill>
                  <a:schemeClr val="accent6">
                    <a:lumMod val="75000"/>
                  </a:schemeClr>
                </a:solidFill>
              </a:rPr>
            </a:br>
            <a:r>
              <a:rPr lang="fr-FR" u="sng" dirty="0" smtClean="0">
                <a:solidFill>
                  <a:schemeClr val="accent6">
                    <a:lumMod val="75000"/>
                  </a:schemeClr>
                </a:solidFill>
              </a:rPr>
              <a:t/>
            </a:r>
            <a:br>
              <a:rPr lang="fr-FR" u="sng" dirty="0" smtClean="0">
                <a:solidFill>
                  <a:schemeClr val="accent6">
                    <a:lumMod val="75000"/>
                  </a:schemeClr>
                </a:solidFill>
              </a:rPr>
            </a:br>
            <a:r>
              <a:rPr lang="fr-FR" u="sng" dirty="0">
                <a:solidFill>
                  <a:schemeClr val="accent6">
                    <a:lumMod val="75000"/>
                  </a:schemeClr>
                </a:solidFill>
              </a:rPr>
              <a:t/>
            </a:r>
            <a:br>
              <a:rPr lang="fr-FR" u="sng" dirty="0">
                <a:solidFill>
                  <a:schemeClr val="accent6">
                    <a:lumMod val="75000"/>
                  </a:schemeClr>
                </a:solidFill>
              </a:rPr>
            </a:br>
            <a:r>
              <a:rPr lang="fr-FR" u="sng" dirty="0" smtClean="0">
                <a:solidFill>
                  <a:schemeClr val="accent6">
                    <a:lumMod val="75000"/>
                  </a:schemeClr>
                </a:solidFill>
              </a:rPr>
              <a:t/>
            </a:r>
            <a:br>
              <a:rPr lang="fr-FR" u="sng" dirty="0" smtClean="0">
                <a:solidFill>
                  <a:schemeClr val="accent6">
                    <a:lumMod val="75000"/>
                  </a:schemeClr>
                </a:solidFill>
              </a:rPr>
            </a:br>
            <a:r>
              <a:rPr lang="fr-FR" u="sng" dirty="0" err="1" smtClean="0">
                <a:solidFill>
                  <a:schemeClr val="accent6">
                    <a:lumMod val="75000"/>
                  </a:schemeClr>
                </a:solidFill>
              </a:rPr>
              <a:t>theme</a:t>
            </a:r>
            <a:r>
              <a:rPr lang="fr-FR" u="sng" dirty="0" smtClean="0">
                <a:solidFill>
                  <a:schemeClr val="accent6">
                    <a:lumMod val="75000"/>
                  </a:schemeClr>
                </a:solidFill>
              </a:rPr>
              <a:t>:</a:t>
            </a:r>
            <a:r>
              <a:rPr lang="fr-FR" dirty="0" smtClean="0">
                <a:solidFill>
                  <a:schemeClr val="accent6">
                    <a:lumMod val="75000"/>
                  </a:schemeClr>
                </a:solidFill>
              </a:rPr>
              <a:t> </a:t>
            </a:r>
            <a:br>
              <a:rPr lang="fr-FR" dirty="0" smtClean="0">
                <a:solidFill>
                  <a:schemeClr val="accent6">
                    <a:lumMod val="75000"/>
                  </a:schemeClr>
                </a:solidFill>
              </a:rPr>
            </a:br>
            <a:r>
              <a:rPr lang="fr-FR" dirty="0" smtClean="0">
                <a:solidFill>
                  <a:schemeClr val="accent6">
                    <a:lumMod val="75000"/>
                  </a:schemeClr>
                </a:solidFill>
              </a:rPr>
              <a:t/>
            </a:r>
            <a:br>
              <a:rPr lang="fr-FR" dirty="0" smtClean="0">
                <a:solidFill>
                  <a:schemeClr val="accent6">
                    <a:lumMod val="75000"/>
                  </a:schemeClr>
                </a:solidFill>
              </a:rPr>
            </a:br>
            <a:r>
              <a:rPr lang="fr-FR" sz="4000" dirty="0" smtClean="0">
                <a:solidFill>
                  <a:schemeClr val="accent6">
                    <a:lumMod val="75000"/>
                  </a:schemeClr>
                </a:solidFill>
              </a:rPr>
              <a:t>DU PMEDH A L’EDHC: L’AVENTURE DE L’EDUCATION AUX DROITS  DE L’HOMME EN COTE D’IVOIRE</a:t>
            </a:r>
            <a:endParaRPr lang="fr-FR" sz="4000" dirty="0">
              <a:solidFill>
                <a:schemeClr val="accent6">
                  <a:lumMod val="75000"/>
                </a:schemeClr>
              </a:solidFill>
            </a:endParaRPr>
          </a:p>
        </p:txBody>
      </p:sp>
      <p:sp>
        <p:nvSpPr>
          <p:cNvPr id="3" name="Sous-titre 2"/>
          <p:cNvSpPr>
            <a:spLocks noGrp="1"/>
          </p:cNvSpPr>
          <p:nvPr>
            <p:ph type="subTitle" idx="1"/>
          </p:nvPr>
        </p:nvSpPr>
        <p:spPr>
          <a:xfrm>
            <a:off x="395536" y="4293096"/>
            <a:ext cx="8640960" cy="2564904"/>
          </a:xfrm>
        </p:spPr>
        <p:txBody>
          <a:bodyPr>
            <a:normAutofit fontScale="25000" lnSpcReduction="20000"/>
          </a:bodyPr>
          <a:lstStyle/>
          <a:p>
            <a:endParaRPr lang="fr-FR" sz="12800" b="1" dirty="0" smtClean="0">
              <a:solidFill>
                <a:srgbClr val="7030A0"/>
              </a:solidFill>
              <a:latin typeface="Arial Narrow" pitchFamily="34" charset="0"/>
            </a:endParaRPr>
          </a:p>
          <a:p>
            <a:r>
              <a:rPr lang="fr-FR" sz="12800" b="1" u="sng" dirty="0" smtClean="0">
                <a:solidFill>
                  <a:srgbClr val="7030A0"/>
                </a:solidFill>
                <a:latin typeface="Arial Narrow" pitchFamily="34" charset="0"/>
              </a:rPr>
              <a:t>M. KANE SOUMAILA </a:t>
            </a:r>
            <a:r>
              <a:rPr lang="fr-FR" sz="12800" b="1" dirty="0" smtClean="0">
                <a:solidFill>
                  <a:srgbClr val="7030A0"/>
                </a:solidFill>
                <a:latin typeface="Arial Narrow" pitchFamily="34" charset="0"/>
              </a:rPr>
              <a:t>,</a:t>
            </a:r>
            <a:r>
              <a:rPr lang="fr-FR" sz="12800" cap="none" dirty="0" smtClean="0">
                <a:solidFill>
                  <a:srgbClr val="7030A0"/>
                </a:solidFill>
                <a:latin typeface="Arial Narrow" pitchFamily="34" charset="0"/>
              </a:rPr>
              <a:t>Expert-Formateur </a:t>
            </a:r>
            <a:r>
              <a:rPr lang="fr-FR" sz="12800" cap="none" dirty="0" smtClean="0">
                <a:solidFill>
                  <a:srgbClr val="7030A0"/>
                </a:solidFill>
                <a:latin typeface="Arial Narrow" pitchFamily="34" charset="0"/>
              </a:rPr>
              <a:t>en ingénierie pédagogique –Rédacteur de programmes d’éducation à la culture de la paix et aux droits de l’homme</a:t>
            </a:r>
            <a:r>
              <a:rPr lang="fr-FR" sz="12800" dirty="0" smtClean="0">
                <a:solidFill>
                  <a:srgbClr val="7030A0"/>
                </a:solidFill>
                <a:latin typeface="Arial Narrow" pitchFamily="34" charset="0"/>
              </a:rPr>
              <a:t>-MENET-DPFC</a:t>
            </a:r>
          </a:p>
          <a:p>
            <a:endParaRPr lang="fr-FR" sz="7200" b="1" i="1" dirty="0">
              <a:solidFill>
                <a:schemeClr val="tx1"/>
              </a:solidFill>
              <a:latin typeface="Arial Narrow" pitchFamily="34" charset="0"/>
            </a:endParaRPr>
          </a:p>
          <a:p>
            <a:endParaRPr lang="fr-FR" dirty="0" smtClean="0"/>
          </a:p>
          <a:p>
            <a:endParaRPr lang="fr-FR" dirty="0"/>
          </a:p>
          <a:p>
            <a:endParaRPr lang="fr-FR" dirty="0" smtClean="0"/>
          </a:p>
          <a:p>
            <a:endParaRPr lang="fr-FR" dirty="0"/>
          </a:p>
          <a:p>
            <a:endParaRPr lang="fr-F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60649"/>
            <a:ext cx="8640960" cy="1368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0046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pPr algn="ctr"/>
            <a:r>
              <a:rPr lang="fr-FR" b="1" dirty="0" smtClean="0">
                <a:solidFill>
                  <a:srgbClr val="FF0000"/>
                </a:solidFill>
              </a:rPr>
              <a:t>IV-ACTIVITES D’ECRITURE</a:t>
            </a:r>
            <a:endParaRPr lang="fr-FR" b="1" dirty="0">
              <a:solidFill>
                <a:srgbClr val="FF0000"/>
              </a:solidFill>
            </a:endParaRPr>
          </a:p>
        </p:txBody>
      </p:sp>
      <p:sp>
        <p:nvSpPr>
          <p:cNvPr id="3" name="Rectangle 2"/>
          <p:cNvSpPr/>
          <p:nvPr/>
        </p:nvSpPr>
        <p:spPr>
          <a:xfrm>
            <a:off x="0" y="1484784"/>
            <a:ext cx="9144000" cy="5632311"/>
          </a:xfrm>
          <a:prstGeom prst="rect">
            <a:avLst/>
          </a:prstGeom>
        </p:spPr>
        <p:txBody>
          <a:bodyPr wrap="square">
            <a:spAutoFit/>
          </a:bodyPr>
          <a:lstStyle/>
          <a:p>
            <a:r>
              <a:rPr lang="fr-FR" sz="2400" dirty="0"/>
              <a:t>Aux plans national et international </a:t>
            </a:r>
            <a:r>
              <a:rPr lang="fr-FR" sz="2400" dirty="0" smtClean="0"/>
              <a:t>plusieurs activités de  rédaction et de validation d’outils relatifs à l ’enseignement des droits de l’homme ont lieu. Ainsi de </a:t>
            </a:r>
          </a:p>
          <a:p>
            <a:r>
              <a:rPr lang="fr-FR" sz="2400" dirty="0" smtClean="0"/>
              <a:t>-Mars 2004-avril 2006:intégration des contenus EDH , rédaction et validation des programmes éducatifs intégrant l’EDH;</a:t>
            </a:r>
          </a:p>
          <a:p>
            <a:r>
              <a:rPr lang="fr-FR" sz="2400" dirty="0" smtClean="0"/>
              <a:t>-Juin 2009-décembre 2012: </a:t>
            </a:r>
          </a:p>
          <a:p>
            <a:pPr marL="285750" indent="-285750">
              <a:buFont typeface="Wingdings" pitchFamily="2" charset="2"/>
              <a:buChar char="Ø"/>
            </a:pPr>
            <a:r>
              <a:rPr lang="fr-FR" sz="2400" dirty="0" smtClean="0"/>
              <a:t>Élaboration des cadres de référence de la discipline EDHC;</a:t>
            </a:r>
          </a:p>
          <a:p>
            <a:pPr marL="285750" indent="-285750">
              <a:buFont typeface="Wingdings" pitchFamily="2" charset="2"/>
              <a:buChar char="Ø"/>
            </a:pPr>
            <a:r>
              <a:rPr lang="fr-FR" sz="2400" dirty="0" smtClean="0"/>
              <a:t>Rédaction des </a:t>
            </a:r>
            <a:r>
              <a:rPr lang="fr-FR" sz="2400" dirty="0" err="1" smtClean="0"/>
              <a:t>drafts</a:t>
            </a:r>
            <a:r>
              <a:rPr lang="fr-FR" sz="2400" dirty="0" smtClean="0"/>
              <a:t> des programmes  des CAFOP et de l’ENS;</a:t>
            </a:r>
          </a:p>
          <a:p>
            <a:pPr marL="285750" indent="-285750">
              <a:buFont typeface="Wingdings" pitchFamily="2" charset="2"/>
              <a:buChar char="Ø"/>
            </a:pPr>
            <a:r>
              <a:rPr lang="fr-FR" sz="2400" dirty="0" smtClean="0"/>
              <a:t>Rédaction des </a:t>
            </a:r>
            <a:r>
              <a:rPr lang="fr-FR" sz="2400" dirty="0" err="1" smtClean="0"/>
              <a:t>drafts</a:t>
            </a:r>
            <a:r>
              <a:rPr lang="fr-FR" sz="2400" dirty="0" smtClean="0"/>
              <a:t> des programmes des écoles et instituts de formation initiale des enseignants</a:t>
            </a:r>
          </a:p>
          <a:p>
            <a:pPr marL="285750" indent="-285750">
              <a:buFont typeface="Wingdings" pitchFamily="2" charset="2"/>
              <a:buChar char="Ø"/>
            </a:pPr>
            <a:r>
              <a:rPr lang="fr-FR" sz="2400" dirty="0" smtClean="0"/>
              <a:t>Rédaction et validation du manuel de référence de la CEDEAO relatif à la culture de la paix, aux doits de l’homme…….</a:t>
            </a:r>
          </a:p>
          <a:p>
            <a:pPr marL="285750" indent="-285750">
              <a:buFont typeface="Wingdings" pitchFamily="2" charset="2"/>
              <a:buChar char="Ø"/>
            </a:pPr>
            <a:r>
              <a:rPr lang="fr-FR" sz="2400" dirty="0" smtClean="0"/>
              <a:t>Rédaction d’un module relatif aux droits de l’enfant;</a:t>
            </a:r>
          </a:p>
          <a:p>
            <a:pPr marL="285750" indent="-285750">
              <a:buFont typeface="Wingdings" pitchFamily="2" charset="2"/>
              <a:buChar char="Ø"/>
            </a:pPr>
            <a:r>
              <a:rPr lang="fr-FR" sz="2400" dirty="0" smtClean="0"/>
              <a:t>Rédaction d’un guide  des professeurs de psychopédagogie des CAFOP relatif aux droits de l’enfant …</a:t>
            </a:r>
          </a:p>
        </p:txBody>
      </p:sp>
    </p:spTree>
    <p:extLst>
      <p:ext uri="{BB962C8B-B14F-4D97-AF65-F5344CB8AC3E}">
        <p14:creationId xmlns:p14="http://schemas.microsoft.com/office/powerpoint/2010/main" val="3457985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V-RESULTATS OBTENUS</a:t>
            </a:r>
            <a:endParaRPr lang="fr-FR" b="1" dirty="0">
              <a:solidFill>
                <a:srgbClr val="C00000"/>
              </a:solidFill>
            </a:endParaRPr>
          </a:p>
        </p:txBody>
      </p:sp>
      <p:sp>
        <p:nvSpPr>
          <p:cNvPr id="3" name="Rectangle 2"/>
          <p:cNvSpPr/>
          <p:nvPr/>
        </p:nvSpPr>
        <p:spPr>
          <a:xfrm>
            <a:off x="323528" y="1268761"/>
            <a:ext cx="8820472" cy="5632311"/>
          </a:xfrm>
          <a:prstGeom prst="rect">
            <a:avLst/>
          </a:prstGeom>
        </p:spPr>
        <p:txBody>
          <a:bodyPr wrap="square">
            <a:spAutoFit/>
          </a:bodyPr>
          <a:lstStyle/>
          <a:p>
            <a:pPr marL="285750" indent="-285750">
              <a:buFontTx/>
              <a:buChar char="-"/>
            </a:pPr>
            <a:r>
              <a:rPr lang="fr-FR" sz="2400" dirty="0"/>
              <a:t>Signature  de l’arrêté n°0075/MEN/DELC du 28 septembre  2009 interdisant formellement les punitions physiques et humiliantes à </a:t>
            </a:r>
            <a:r>
              <a:rPr lang="fr-FR" sz="2400" dirty="0" smtClean="0"/>
              <a:t>l’endroit </a:t>
            </a:r>
            <a:r>
              <a:rPr lang="fr-FR" sz="2400" dirty="0"/>
              <a:t>des enfants dans les établissements scolaires</a:t>
            </a:r>
            <a:r>
              <a:rPr lang="fr-FR" sz="2400" dirty="0" smtClean="0"/>
              <a:t>;</a:t>
            </a:r>
          </a:p>
          <a:p>
            <a:pPr marL="285750" indent="-285750">
              <a:buFontTx/>
              <a:buChar char="-"/>
            </a:pPr>
            <a:endParaRPr lang="fr-FR" sz="2400" dirty="0"/>
          </a:p>
          <a:p>
            <a:pPr marL="285750" indent="-285750">
              <a:buFontTx/>
              <a:buChar char="-"/>
            </a:pPr>
            <a:r>
              <a:rPr lang="fr-FR" sz="2400" dirty="0"/>
              <a:t>Adoption d’un code de conduite des enseignants </a:t>
            </a:r>
            <a:r>
              <a:rPr lang="fr-FR" sz="2400" dirty="0" smtClean="0"/>
              <a:t>;</a:t>
            </a:r>
          </a:p>
          <a:p>
            <a:pPr marL="285750" indent="-285750">
              <a:buFontTx/>
              <a:buChar char="-"/>
            </a:pPr>
            <a:endParaRPr lang="fr-FR" sz="2400" dirty="0"/>
          </a:p>
          <a:p>
            <a:pPr marL="285750" indent="-285750">
              <a:buFontTx/>
              <a:buChar char="-"/>
            </a:pPr>
            <a:r>
              <a:rPr lang="fr-FR" sz="2400" dirty="0"/>
              <a:t>Signature du décret n° </a:t>
            </a:r>
            <a:r>
              <a:rPr lang="fr-FR" sz="2400" dirty="0" smtClean="0"/>
              <a:t>2012-884 </a:t>
            </a:r>
            <a:r>
              <a:rPr lang="fr-FR" sz="2400" dirty="0"/>
              <a:t>du </a:t>
            </a:r>
            <a:r>
              <a:rPr lang="fr-FR" sz="2400" dirty="0" smtClean="0"/>
              <a:t>12 </a:t>
            </a:r>
            <a:r>
              <a:rPr lang="fr-FR" sz="2400" dirty="0"/>
              <a:t>septembre 2012 portant création de la discipline </a:t>
            </a:r>
            <a:r>
              <a:rPr lang="fr-FR" sz="2400" dirty="0" smtClean="0"/>
              <a:t>EDHC;</a:t>
            </a:r>
          </a:p>
          <a:p>
            <a:pPr marL="285750" indent="-285750">
              <a:buFontTx/>
              <a:buChar char="-"/>
            </a:pPr>
            <a:endParaRPr lang="fr-FR" sz="2400" dirty="0"/>
          </a:p>
          <a:p>
            <a:pPr marL="285750" indent="-285750">
              <a:buFontTx/>
              <a:buChar char="-"/>
            </a:pPr>
            <a:r>
              <a:rPr lang="fr-FR" sz="2400" dirty="0" smtClean="0"/>
              <a:t>Enseignement </a:t>
            </a:r>
            <a:r>
              <a:rPr lang="fr-FR" sz="2400" dirty="0"/>
              <a:t>de l’EDHC aux différents cycles </a:t>
            </a:r>
            <a:r>
              <a:rPr lang="fr-FR" sz="2400" dirty="0" smtClean="0"/>
              <a:t>et ordres d’enseignement du MENET;</a:t>
            </a:r>
          </a:p>
          <a:p>
            <a:pPr marL="285750" indent="-285750">
              <a:buFontTx/>
              <a:buChar char="-"/>
            </a:pPr>
            <a:endParaRPr lang="fr-FR" sz="2400" dirty="0" smtClean="0"/>
          </a:p>
          <a:p>
            <a:pPr marL="285750" indent="-285750">
              <a:buFontTx/>
              <a:buChar char="-"/>
            </a:pPr>
            <a:r>
              <a:rPr lang="fr-FR" sz="2400" dirty="0" smtClean="0"/>
              <a:t>-Edition des programmes d’EDHC de l’ENS et des CAFOP par l’UNESCO-BREDA</a:t>
            </a:r>
          </a:p>
        </p:txBody>
      </p:sp>
    </p:spTree>
    <p:extLst>
      <p:ext uri="{BB962C8B-B14F-4D97-AF65-F5344CB8AC3E}">
        <p14:creationId xmlns:p14="http://schemas.microsoft.com/office/powerpoint/2010/main" val="1796514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4000" b="1" dirty="0" smtClean="0">
                <a:solidFill>
                  <a:srgbClr val="C00000"/>
                </a:solidFill>
              </a:rPr>
              <a:t>CONCLUSION</a:t>
            </a:r>
            <a:endParaRPr lang="fr-FR" sz="4000" b="1" dirty="0">
              <a:solidFill>
                <a:srgbClr val="C00000"/>
              </a:solidFill>
            </a:endParaRPr>
          </a:p>
        </p:txBody>
      </p:sp>
      <p:sp>
        <p:nvSpPr>
          <p:cNvPr id="3" name="Rectangle 2"/>
          <p:cNvSpPr/>
          <p:nvPr/>
        </p:nvSpPr>
        <p:spPr>
          <a:xfrm>
            <a:off x="0" y="1196752"/>
            <a:ext cx="9144000" cy="5324535"/>
          </a:xfrm>
          <a:prstGeom prst="rect">
            <a:avLst/>
          </a:prstGeom>
        </p:spPr>
        <p:txBody>
          <a:bodyPr wrap="square">
            <a:spAutoFit/>
          </a:bodyPr>
          <a:lstStyle/>
          <a:p>
            <a:r>
              <a:rPr lang="fr-FR" sz="2000" dirty="0"/>
              <a:t>Du programme d’éducation à la paix et à la tolérance en 2003 au PMEDH  en 2006 et l’enseignement effectif de la discipline EDHC créée en septembre </a:t>
            </a:r>
            <a:r>
              <a:rPr lang="fr-FR" sz="2000" dirty="0" smtClean="0"/>
              <a:t>2012, l’aventure a été longue et exaltante. L’Etat de CI a montré sa constance et son attachement à la création d’un environnement où l’on vivra ensemble dans la paix et dans le respect des droits des uns et des autres.</a:t>
            </a:r>
          </a:p>
          <a:p>
            <a:r>
              <a:rPr lang="fr-FR" sz="2000" dirty="0" smtClean="0"/>
              <a:t>Mais des défis comme la création d’un emploi spécifique de professeurs d’EDHC  à la fonction publique, l’ouverture du concours de recrutement de professeurs d’EDHC , la prise de textes règlementaires pour rendre  fonctionnelle  la section EDHC de l’ENS  et surtout la place de discipline centrale  d’accueil de tous les projets  et programmes  visant l’éducation à la citoyenneté, au civisme, à l’environnement, aux attitudes et comportements responsables et aux droits de l’homme  sont à relever . Cela permettra aux enseignants et à la société civile de jeter un regard nouveau sur cette discipline nouvelle qui contribuera à la construction du pays émergent dans lequel nous voulons vivre en 2020. Sur ce chemin, la formation à laquelle nous participons est certes un petit pas si on met le nombre de participants en rapport avec les 80 000 enseignants du MENET , mais un grand pas par l’opportunité de formation qu’elle offre et la qualité des acquisitions </a:t>
            </a:r>
            <a:endParaRPr lang="fr-FR" sz="2000" dirty="0"/>
          </a:p>
        </p:txBody>
      </p:sp>
    </p:spTree>
    <p:extLst>
      <p:ext uri="{BB962C8B-B14F-4D97-AF65-F5344CB8AC3E}">
        <p14:creationId xmlns:p14="http://schemas.microsoft.com/office/powerpoint/2010/main" val="1964936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640960" cy="4524315"/>
          </a:xfrm>
          <a:prstGeom prst="rect">
            <a:avLst/>
          </a:prstGeom>
        </p:spPr>
        <p:txBody>
          <a:bodyPr wrap="square">
            <a:spAutoFit/>
          </a:bodyPr>
          <a:lstStyle/>
          <a:p>
            <a:pPr lvl="0" algn="ctr"/>
            <a:r>
              <a:rPr lang="fr-FR" sz="9600" b="1" dirty="0" smtClean="0">
                <a:solidFill>
                  <a:srgbClr val="002060"/>
                </a:solidFill>
                <a:latin typeface="Calibri"/>
              </a:rPr>
              <a:t>MERCI DE VOTRE ATTENTION</a:t>
            </a:r>
            <a:endParaRPr lang="fr-FR" sz="9600" b="1" dirty="0">
              <a:solidFill>
                <a:srgbClr val="002060"/>
              </a:solidFill>
              <a:latin typeface="Calibri"/>
            </a:endParaRPr>
          </a:p>
        </p:txBody>
      </p:sp>
    </p:spTree>
    <p:extLst>
      <p:ext uri="{BB962C8B-B14F-4D97-AF65-F5344CB8AC3E}">
        <p14:creationId xmlns:p14="http://schemas.microsoft.com/office/powerpoint/2010/main" val="2924392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noAutofit/>
          </a:bodyPr>
          <a:lstStyle/>
          <a:p>
            <a:r>
              <a:rPr lang="fr-FR" sz="4000" b="1" dirty="0" smtClean="0">
                <a:solidFill>
                  <a:srgbClr val="C00000"/>
                </a:solidFill>
              </a:rPr>
              <a:t>INTRODUCTION</a:t>
            </a:r>
            <a:endParaRPr lang="fr-FR" sz="4000" b="1" dirty="0">
              <a:solidFill>
                <a:srgbClr val="C00000"/>
              </a:solidFill>
            </a:endParaRPr>
          </a:p>
        </p:txBody>
      </p:sp>
      <p:sp>
        <p:nvSpPr>
          <p:cNvPr id="3" name="Rectangle 2"/>
          <p:cNvSpPr/>
          <p:nvPr/>
        </p:nvSpPr>
        <p:spPr>
          <a:xfrm>
            <a:off x="0" y="692696"/>
            <a:ext cx="9036496" cy="7048083"/>
          </a:xfrm>
          <a:prstGeom prst="rect">
            <a:avLst/>
          </a:prstGeom>
        </p:spPr>
        <p:txBody>
          <a:bodyPr wrap="square">
            <a:spAutoFit/>
          </a:bodyPr>
          <a:lstStyle/>
          <a:p>
            <a:pPr indent="220663" eaLnBrk="0" hangingPunct="0">
              <a:defRPr/>
            </a:pPr>
            <a:r>
              <a:rPr lang="fr-FR" sz="2400" b="1" dirty="0">
                <a:latin typeface="Arial Narrow" pitchFamily="34" charset="0"/>
                <a:ea typeface="Times New Roman" pitchFamily="18" charset="0"/>
                <a:cs typeface="Narkisim" pitchFamily="34" charset="-79"/>
              </a:rPr>
              <a:t>« La question des droits de l’homme revêt aujourd’hui une importance mondiale. Elle est même devenue un indice de bonne gouvernance. C’est un souci individuel et collectif présentement de faire respecter ses droits et de respecter ceux des autres. » </a:t>
            </a:r>
            <a:r>
              <a:rPr lang="fr-FR" sz="2400" dirty="0">
                <a:latin typeface="Arial Narrow" pitchFamily="34" charset="0"/>
                <a:ea typeface="Times New Roman" pitchFamily="18" charset="0"/>
                <a:cs typeface="Narkisim" pitchFamily="34" charset="-79"/>
              </a:rPr>
              <a:t>.</a:t>
            </a:r>
            <a:r>
              <a:rPr lang="fr-FR" sz="2400" i="1" dirty="0">
                <a:latin typeface="Arial Narrow" pitchFamily="34" charset="0"/>
                <a:ea typeface="Times New Roman" pitchFamily="18" charset="0"/>
                <a:cs typeface="Narkisim" pitchFamily="34" charset="-79"/>
              </a:rPr>
              <a:t>Victorine WODIE , Présidente de la Commission Nationale des Droits de L’Homme, 21 juillet 2009</a:t>
            </a:r>
            <a:r>
              <a:rPr lang="fr-FR" sz="2400" i="1" dirty="0" smtClean="0">
                <a:latin typeface="Arial Narrow" pitchFamily="34" charset="0"/>
                <a:ea typeface="Times New Roman" pitchFamily="18" charset="0"/>
                <a:cs typeface="Narkisim" pitchFamily="34" charset="-79"/>
              </a:rPr>
              <a:t>.</a:t>
            </a:r>
            <a:endParaRPr lang="fr-FR" sz="2400" i="1" dirty="0">
              <a:latin typeface="Arial Narrow" pitchFamily="34" charset="0"/>
              <a:ea typeface="Times New Roman" pitchFamily="18" charset="0"/>
              <a:cs typeface="Narkisim" pitchFamily="34" charset="-79"/>
            </a:endParaRPr>
          </a:p>
          <a:p>
            <a:pPr indent="220663" eaLnBrk="0" hangingPunct="0">
              <a:defRPr/>
            </a:pPr>
            <a:r>
              <a:rPr lang="fr-FR" sz="2400" dirty="0" smtClean="0">
                <a:latin typeface="Arial Narrow" pitchFamily="34" charset="0"/>
                <a:ea typeface="Times New Roman" pitchFamily="18" charset="0"/>
                <a:cs typeface="Narkisim" pitchFamily="34" charset="-79"/>
              </a:rPr>
              <a:t>« Le </a:t>
            </a:r>
            <a:r>
              <a:rPr lang="fr-FR" sz="2400" dirty="0">
                <a:latin typeface="Arial Narrow" pitchFamily="34" charset="0"/>
                <a:ea typeface="Times New Roman" pitchFamily="18" charset="0"/>
                <a:cs typeface="Narkisim" pitchFamily="34" charset="-79"/>
              </a:rPr>
              <a:t>passé récent de la Côte d'Ivoire a été marquée par des crises qui ont </a:t>
            </a:r>
            <a:r>
              <a:rPr lang="fr-FR" sz="2400" dirty="0" smtClean="0">
                <a:latin typeface="Arial Narrow" pitchFamily="34" charset="0"/>
                <a:ea typeface="Times New Roman" pitchFamily="18" charset="0"/>
                <a:cs typeface="Narkisim" pitchFamily="34" charset="-79"/>
              </a:rPr>
              <a:t>fragilisé </a:t>
            </a:r>
            <a:r>
              <a:rPr lang="fr-FR" sz="2400" dirty="0">
                <a:latin typeface="Arial Narrow" pitchFamily="34" charset="0"/>
                <a:ea typeface="Times New Roman" pitchFamily="18" charset="0"/>
                <a:cs typeface="Narkisim" pitchFamily="34" charset="-79"/>
              </a:rPr>
              <a:t>le tissu social avec comme corollaire la dégradation des </a:t>
            </a:r>
            <a:r>
              <a:rPr lang="fr-FR" sz="2400" dirty="0" smtClean="0">
                <a:latin typeface="Arial Narrow" pitchFamily="34" charset="0"/>
                <a:ea typeface="Times New Roman" pitchFamily="18" charset="0"/>
                <a:cs typeface="Narkisim" pitchFamily="34" charset="-79"/>
              </a:rPr>
              <a:t>valeurs </a:t>
            </a:r>
            <a:r>
              <a:rPr lang="fr-FR" sz="2400" dirty="0">
                <a:latin typeface="Arial Narrow" pitchFamily="34" charset="0"/>
                <a:ea typeface="Times New Roman" pitchFamily="18" charset="0"/>
                <a:cs typeface="Narkisim" pitchFamily="34" charset="-79"/>
              </a:rPr>
              <a:t>sociales et </a:t>
            </a:r>
            <a:r>
              <a:rPr lang="fr-FR" sz="2400" dirty="0" smtClean="0">
                <a:latin typeface="Arial Narrow" pitchFamily="34" charset="0"/>
                <a:ea typeface="Times New Roman" pitchFamily="18" charset="0"/>
                <a:cs typeface="Narkisim" pitchFamily="34" charset="-79"/>
              </a:rPr>
              <a:t>l'affaiblissement </a:t>
            </a:r>
            <a:r>
              <a:rPr lang="fr-FR" sz="2400" dirty="0">
                <a:latin typeface="Arial Narrow" pitchFamily="34" charset="0"/>
                <a:ea typeface="Times New Roman" pitchFamily="18" charset="0"/>
                <a:cs typeface="Narkisim" pitchFamily="34" charset="-79"/>
              </a:rPr>
              <a:t>de l'autorité de l'Etat </a:t>
            </a:r>
            <a:r>
              <a:rPr lang="fr-FR" sz="2400" dirty="0" smtClean="0">
                <a:latin typeface="Arial Narrow" pitchFamily="34" charset="0"/>
                <a:ea typeface="Times New Roman" pitchFamily="18" charset="0"/>
                <a:cs typeface="Narkisim" pitchFamily="34" charset="-79"/>
              </a:rPr>
              <a:t>.L'école </a:t>
            </a:r>
            <a:r>
              <a:rPr lang="fr-FR" sz="2400" dirty="0">
                <a:latin typeface="Arial Narrow" pitchFamily="34" charset="0"/>
                <a:ea typeface="Times New Roman" pitchFamily="18" charset="0"/>
                <a:cs typeface="Narkisim" pitchFamily="34" charset="-79"/>
              </a:rPr>
              <a:t>dont l'une des vocations est de cultiver et promouvoir la Paix et </a:t>
            </a:r>
            <a:r>
              <a:rPr lang="fr-FR" sz="2400" dirty="0" smtClean="0">
                <a:latin typeface="Arial Narrow" pitchFamily="34" charset="0"/>
                <a:ea typeface="Times New Roman" pitchFamily="18" charset="0"/>
                <a:cs typeface="Narkisim" pitchFamily="34" charset="-79"/>
              </a:rPr>
              <a:t>le respect </a:t>
            </a:r>
            <a:r>
              <a:rPr lang="fr-FR" sz="2400" dirty="0">
                <a:latin typeface="Arial Narrow" pitchFamily="34" charset="0"/>
                <a:ea typeface="Times New Roman" pitchFamily="18" charset="0"/>
                <a:cs typeface="Narkisim" pitchFamily="34" charset="-79"/>
              </a:rPr>
              <a:t>des droits humains a également été à de nombreuses occasions le </a:t>
            </a:r>
            <a:r>
              <a:rPr lang="fr-FR" sz="2400" dirty="0" smtClean="0">
                <a:latin typeface="Arial Narrow" pitchFamily="34" charset="0"/>
                <a:ea typeface="Times New Roman" pitchFamily="18" charset="0"/>
                <a:cs typeface="Narkisim" pitchFamily="34" charset="-79"/>
              </a:rPr>
              <a:t>théâtre </a:t>
            </a:r>
            <a:r>
              <a:rPr lang="fr-FR" sz="2400" dirty="0">
                <a:latin typeface="Arial Narrow" pitchFamily="34" charset="0"/>
                <a:ea typeface="Times New Roman" pitchFamily="18" charset="0"/>
                <a:cs typeface="Narkisim" pitchFamily="34" charset="-79"/>
              </a:rPr>
              <a:t>de violence et de promotion des violations de la dignité humaine </a:t>
            </a:r>
          </a:p>
          <a:p>
            <a:pPr indent="220663" eaLnBrk="0" hangingPunct="0">
              <a:defRPr/>
            </a:pPr>
            <a:r>
              <a:rPr lang="fr-FR" sz="2400" dirty="0" smtClean="0">
                <a:latin typeface="Arial Narrow" pitchFamily="34" charset="0"/>
                <a:ea typeface="Times New Roman" pitchFamily="18" charset="0"/>
                <a:cs typeface="Narkisim" pitchFamily="34" charset="-79"/>
              </a:rPr>
              <a:t>Pour </a:t>
            </a:r>
            <a:r>
              <a:rPr lang="fr-FR" sz="2400" dirty="0">
                <a:latin typeface="Arial Narrow" pitchFamily="34" charset="0"/>
                <a:ea typeface="Times New Roman" pitchFamily="18" charset="0"/>
                <a:cs typeface="Narkisim" pitchFamily="34" charset="-79"/>
              </a:rPr>
              <a:t>apporter des solutions éducatives à cet état de fait, le gouvernement </a:t>
            </a:r>
            <a:r>
              <a:rPr lang="fr-FR" sz="2400" dirty="0" smtClean="0">
                <a:latin typeface="Arial Narrow" pitchFamily="34" charset="0"/>
                <a:ea typeface="Times New Roman" pitchFamily="18" charset="0"/>
                <a:cs typeface="Narkisim" pitchFamily="34" charset="-79"/>
              </a:rPr>
              <a:t>ivoirien </a:t>
            </a:r>
            <a:r>
              <a:rPr lang="fr-FR" sz="2400" dirty="0">
                <a:latin typeface="Arial Narrow" pitchFamily="34" charset="0"/>
                <a:ea typeface="Times New Roman" pitchFamily="18" charset="0"/>
                <a:cs typeface="Narkisim" pitchFamily="34" charset="-79"/>
              </a:rPr>
              <a:t>s'est engagé à mettre en </a:t>
            </a:r>
            <a:r>
              <a:rPr lang="fr-FR" sz="2400" dirty="0" err="1" smtClean="0">
                <a:latin typeface="Arial Narrow" pitchFamily="34" charset="0"/>
                <a:ea typeface="Times New Roman" pitchFamily="18" charset="0"/>
                <a:cs typeface="Narkisim" pitchFamily="34" charset="-79"/>
              </a:rPr>
              <a:t>oeuvre</a:t>
            </a:r>
            <a:r>
              <a:rPr lang="fr-FR" sz="2400" dirty="0" smtClean="0">
                <a:latin typeface="Arial Narrow" pitchFamily="34" charset="0"/>
                <a:ea typeface="Times New Roman" pitchFamily="18" charset="0"/>
                <a:cs typeface="Narkisim" pitchFamily="34" charset="-79"/>
              </a:rPr>
              <a:t> </a:t>
            </a:r>
            <a:r>
              <a:rPr lang="fr-FR" sz="2400" dirty="0">
                <a:latin typeface="Arial Narrow" pitchFamily="34" charset="0"/>
                <a:ea typeface="Times New Roman" pitchFamily="18" charset="0"/>
                <a:cs typeface="Narkisim" pitchFamily="34" charset="-79"/>
              </a:rPr>
              <a:t>le Programme Mondial en faveur de </a:t>
            </a:r>
            <a:r>
              <a:rPr lang="fr-FR" sz="2400" dirty="0" smtClean="0">
                <a:latin typeface="Arial Narrow" pitchFamily="34" charset="0"/>
                <a:ea typeface="Times New Roman" pitchFamily="18" charset="0"/>
                <a:cs typeface="Narkisim" pitchFamily="34" charset="-79"/>
              </a:rPr>
              <a:t>l'Education </a:t>
            </a:r>
            <a:r>
              <a:rPr lang="fr-FR" sz="2400" dirty="0">
                <a:latin typeface="Arial Narrow" pitchFamily="34" charset="0"/>
                <a:ea typeface="Times New Roman" pitchFamily="18" charset="0"/>
                <a:cs typeface="Narkisim" pitchFamily="34" charset="-79"/>
              </a:rPr>
              <a:t>aux Droits de l'Homme (PMEDH) élaboré par </a:t>
            </a:r>
            <a:r>
              <a:rPr lang="fr-FR" sz="2400" dirty="0" smtClean="0">
                <a:latin typeface="Arial Narrow" pitchFamily="34" charset="0"/>
                <a:ea typeface="Times New Roman" pitchFamily="18" charset="0"/>
                <a:cs typeface="Narkisim" pitchFamily="34" charset="-79"/>
              </a:rPr>
              <a:t>l'Organisation </a:t>
            </a:r>
            <a:r>
              <a:rPr lang="fr-FR" sz="2400" dirty="0">
                <a:latin typeface="Arial Narrow" pitchFamily="34" charset="0"/>
                <a:ea typeface="Times New Roman" pitchFamily="18" charset="0"/>
                <a:cs typeface="Narkisim" pitchFamily="34" charset="-79"/>
              </a:rPr>
              <a:t>des Nations Unies dont l'aboutissement est la création </a:t>
            </a:r>
            <a:r>
              <a:rPr lang="fr-FR" sz="2400" dirty="0" smtClean="0">
                <a:latin typeface="Arial Narrow" pitchFamily="34" charset="0"/>
                <a:ea typeface="Times New Roman" pitchFamily="18" charset="0"/>
                <a:cs typeface="Narkisim" pitchFamily="34" charset="-79"/>
              </a:rPr>
              <a:t>d'une </a:t>
            </a:r>
            <a:r>
              <a:rPr lang="fr-FR" sz="2400" dirty="0">
                <a:latin typeface="Arial Narrow" pitchFamily="34" charset="0"/>
                <a:ea typeface="Times New Roman" pitchFamily="18" charset="0"/>
                <a:cs typeface="Narkisim" pitchFamily="34" charset="-79"/>
              </a:rPr>
              <a:t>discipline </a:t>
            </a:r>
            <a:r>
              <a:rPr lang="fr-FR" sz="2400" dirty="0" smtClean="0">
                <a:latin typeface="Arial Narrow" pitchFamily="34" charset="0"/>
                <a:ea typeface="Times New Roman" pitchFamily="18" charset="0"/>
                <a:cs typeface="Narkisim" pitchFamily="34" charset="-79"/>
              </a:rPr>
              <a:t>spécifique </a:t>
            </a:r>
            <a:r>
              <a:rPr lang="fr-FR" sz="2400" dirty="0">
                <a:latin typeface="Arial Narrow" pitchFamily="34" charset="0"/>
                <a:ea typeface="Times New Roman" pitchFamily="18" charset="0"/>
                <a:cs typeface="Narkisim" pitchFamily="34" charset="-79"/>
              </a:rPr>
              <a:t>dénommée Education aux Droits de l'Homme </a:t>
            </a:r>
            <a:r>
              <a:rPr lang="fr-FR" sz="2400" dirty="0" smtClean="0">
                <a:latin typeface="Arial Narrow" pitchFamily="34" charset="0"/>
                <a:ea typeface="Times New Roman" pitchFamily="18" charset="0"/>
                <a:cs typeface="Narkisim" pitchFamily="34" charset="-79"/>
              </a:rPr>
              <a:t>et </a:t>
            </a:r>
            <a:r>
              <a:rPr lang="fr-FR" sz="2400" dirty="0">
                <a:latin typeface="Arial Narrow" pitchFamily="34" charset="0"/>
                <a:ea typeface="Times New Roman" pitchFamily="18" charset="0"/>
                <a:cs typeface="Narkisim" pitchFamily="34" charset="-79"/>
              </a:rPr>
              <a:t>à la Citoyenneté (EDHC) à travers le </a:t>
            </a:r>
            <a:r>
              <a:rPr lang="fr-FR" sz="2400" b="1" i="1" dirty="0">
                <a:latin typeface="Arial Narrow" pitchFamily="34" charset="0"/>
                <a:ea typeface="Times New Roman" pitchFamily="18" charset="0"/>
                <a:cs typeface="Narkisim" pitchFamily="34" charset="-79"/>
              </a:rPr>
              <a:t>décret n°2012-884du 12 </a:t>
            </a:r>
            <a:r>
              <a:rPr lang="fr-FR" sz="2400" b="1" i="1" dirty="0" smtClean="0">
                <a:latin typeface="Arial Narrow" pitchFamily="34" charset="0"/>
                <a:ea typeface="Times New Roman" pitchFamily="18" charset="0"/>
                <a:cs typeface="Narkisim" pitchFamily="34" charset="-79"/>
              </a:rPr>
              <a:t>septembre </a:t>
            </a:r>
            <a:r>
              <a:rPr lang="fr-FR" sz="2400" b="1" i="1" dirty="0">
                <a:latin typeface="Arial Narrow" pitchFamily="34" charset="0"/>
                <a:ea typeface="Times New Roman" pitchFamily="18" charset="0"/>
                <a:cs typeface="Narkisim" pitchFamily="34" charset="-79"/>
              </a:rPr>
              <a:t>2012. </a:t>
            </a:r>
            <a:r>
              <a:rPr lang="fr-FR" sz="2400" dirty="0" smtClean="0">
                <a:latin typeface="Arial Narrow" pitchFamily="34" charset="0"/>
                <a:ea typeface="Times New Roman" pitchFamily="18" charset="0"/>
                <a:cs typeface="Narkisim" pitchFamily="34" charset="-79"/>
              </a:rPr>
              <a:t> » M.SILUE </a:t>
            </a:r>
            <a:r>
              <a:rPr lang="fr-FR" sz="2400" dirty="0" err="1" smtClean="0">
                <a:latin typeface="Arial Narrow" pitchFamily="34" charset="0"/>
                <a:ea typeface="Times New Roman" pitchFamily="18" charset="0"/>
                <a:cs typeface="Narkisim" pitchFamily="34" charset="-79"/>
              </a:rPr>
              <a:t>Nanzouan</a:t>
            </a:r>
            <a:r>
              <a:rPr lang="fr-FR" sz="2400" dirty="0" smtClean="0">
                <a:latin typeface="Arial Narrow" pitchFamily="34" charset="0"/>
                <a:ea typeface="Times New Roman" pitchFamily="18" charset="0"/>
                <a:cs typeface="Narkisim" pitchFamily="34" charset="-79"/>
              </a:rPr>
              <a:t> ( octobre 2013)</a:t>
            </a:r>
            <a:endParaRPr lang="fr-FR" sz="2400" dirty="0">
              <a:latin typeface="Arial Narrow" pitchFamily="34" charset="0"/>
              <a:ea typeface="Times New Roman" pitchFamily="18" charset="0"/>
              <a:cs typeface="Narkisim" pitchFamily="34" charset="-79"/>
            </a:endParaRPr>
          </a:p>
          <a:p>
            <a:pPr indent="220663" eaLnBrk="0" hangingPunct="0">
              <a:defRPr/>
            </a:pPr>
            <a:endParaRPr lang="fr-FR" sz="2000" i="1" dirty="0">
              <a:latin typeface="Narkisim" pitchFamily="34" charset="-79"/>
              <a:ea typeface="Times New Roman" pitchFamily="18" charset="0"/>
              <a:cs typeface="Narkisim" pitchFamily="34" charset="-79"/>
            </a:endParaRPr>
          </a:p>
        </p:txBody>
      </p:sp>
    </p:spTree>
    <p:extLst>
      <p:ext uri="{BB962C8B-B14F-4D97-AF65-F5344CB8AC3E}">
        <p14:creationId xmlns:p14="http://schemas.microsoft.com/office/powerpoint/2010/main" val="489284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0"/>
            <a:ext cx="8928992" cy="980728"/>
          </a:xfrm>
        </p:spPr>
        <p:txBody>
          <a:bodyPr>
            <a:normAutofit fontScale="90000"/>
          </a:bodyPr>
          <a:lstStyle/>
          <a:p>
            <a:r>
              <a:rPr lang="fr-FR" sz="3600" b="1" dirty="0" smtClean="0">
                <a:solidFill>
                  <a:srgbClr val="C00000"/>
                </a:solidFill>
              </a:rPr>
              <a:t>I-LE CONTEXTE INTERNATIONAL ET NATIONAL</a:t>
            </a:r>
            <a:endParaRPr lang="fr-FR" sz="3600" b="1" dirty="0">
              <a:solidFill>
                <a:srgbClr val="C00000"/>
              </a:solidFill>
            </a:endParaRPr>
          </a:p>
        </p:txBody>
      </p:sp>
      <p:sp>
        <p:nvSpPr>
          <p:cNvPr id="3" name="Rectangle 2"/>
          <p:cNvSpPr/>
          <p:nvPr/>
        </p:nvSpPr>
        <p:spPr>
          <a:xfrm>
            <a:off x="0" y="1196753"/>
            <a:ext cx="9144000" cy="4524315"/>
          </a:xfrm>
          <a:prstGeom prst="rect">
            <a:avLst/>
          </a:prstGeom>
        </p:spPr>
        <p:txBody>
          <a:bodyPr wrap="square">
            <a:spAutoFit/>
          </a:bodyPr>
          <a:lstStyle/>
          <a:p>
            <a:r>
              <a:rPr lang="fr-FR" dirty="0" smtClean="0"/>
              <a:t>- </a:t>
            </a:r>
            <a:r>
              <a:rPr lang="fr-FR" sz="2400" dirty="0" smtClean="0">
                <a:latin typeface="Arial Narrow" pitchFamily="34" charset="0"/>
              </a:rPr>
              <a:t>Selon </a:t>
            </a:r>
            <a:r>
              <a:rPr lang="fr-FR" sz="2400" dirty="0">
                <a:latin typeface="Arial Narrow" pitchFamily="34" charset="0"/>
              </a:rPr>
              <a:t>la Déclaration et le Programme d’Action de Vienne </a:t>
            </a:r>
            <a:r>
              <a:rPr lang="fr-FR" sz="2400" b="1" i="1" dirty="0" smtClean="0">
                <a:latin typeface="Arial Narrow" pitchFamily="34" charset="0"/>
              </a:rPr>
              <a:t>« </a:t>
            </a:r>
            <a:r>
              <a:rPr lang="fr-FR" sz="2400" b="1" i="1" dirty="0">
                <a:latin typeface="Arial Narrow" pitchFamily="34" charset="0"/>
              </a:rPr>
              <a:t>l’éducation, la formation et l’information en matière de droits de l’homme sont indispensables à l’instauration et à la promotion des relations intercommunautaires stables et harmonieuses, ainsi qu’à la compréhension mutuelle, de la tolérance et de la paix </a:t>
            </a:r>
            <a:r>
              <a:rPr lang="fr-FR" sz="2400" b="1" i="1" dirty="0" smtClean="0">
                <a:latin typeface="Arial Narrow" pitchFamily="34" charset="0"/>
              </a:rPr>
              <a:t>».</a:t>
            </a:r>
            <a:endParaRPr lang="fr-FR" sz="2400" b="1" i="1" dirty="0">
              <a:latin typeface="Arial Narrow" pitchFamily="34" charset="0"/>
            </a:endParaRPr>
          </a:p>
          <a:p>
            <a:r>
              <a:rPr lang="fr-FR" sz="2400" dirty="0" smtClean="0">
                <a:latin typeface="Arial Narrow" pitchFamily="34" charset="0"/>
              </a:rPr>
              <a:t>En </a:t>
            </a:r>
            <a:r>
              <a:rPr lang="fr-FR" sz="2400" dirty="0">
                <a:latin typeface="Arial Narrow" pitchFamily="34" charset="0"/>
              </a:rPr>
              <a:t>ce sens, la résolution 2004/71 de la Commission des Droits de </a:t>
            </a:r>
            <a:r>
              <a:rPr lang="fr-FR" sz="2400" dirty="0" smtClean="0">
                <a:latin typeface="Arial Narrow" pitchFamily="34" charset="0"/>
              </a:rPr>
              <a:t>l’Homme affirme que  </a:t>
            </a:r>
            <a:r>
              <a:rPr lang="fr-FR" sz="2400" b="1" i="1" dirty="0" smtClean="0">
                <a:latin typeface="Arial Narrow" pitchFamily="34" charset="0"/>
              </a:rPr>
              <a:t>l’ </a:t>
            </a:r>
            <a:r>
              <a:rPr lang="fr-FR" sz="2400" b="1" i="1" dirty="0">
                <a:latin typeface="Arial Narrow" pitchFamily="34" charset="0"/>
              </a:rPr>
              <a:t>éducation aux droits de l’homme contribue à prévenir à long terme les violations des Droits de l’Homme et les conflits, à promouvoir l’égalité et le développement durable et à renforcer la participation des populations à la prise de décisions dans le cadre d’un système démocratique</a:t>
            </a:r>
            <a:r>
              <a:rPr lang="fr-FR" sz="2400" dirty="0">
                <a:latin typeface="Arial Narrow" pitchFamily="34" charset="0"/>
              </a:rPr>
              <a:t>, </a:t>
            </a:r>
          </a:p>
          <a:p>
            <a:r>
              <a:rPr lang="fr-FR" sz="2400" dirty="0" smtClean="0">
                <a:latin typeface="Arial Narrow" pitchFamily="34" charset="0"/>
              </a:rPr>
              <a:t>-</a:t>
            </a:r>
            <a:endParaRPr lang="fr-FR" sz="2400" dirty="0">
              <a:latin typeface="Arial Narrow" pitchFamily="34" charset="0"/>
            </a:endParaRPr>
          </a:p>
        </p:txBody>
      </p:sp>
    </p:spTree>
    <p:extLst>
      <p:ext uri="{BB962C8B-B14F-4D97-AF65-F5344CB8AC3E}">
        <p14:creationId xmlns:p14="http://schemas.microsoft.com/office/powerpoint/2010/main" val="2569677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I-2 LE CONTEXTE NATIONAL</a:t>
            </a:r>
            <a:endParaRPr lang="fr-FR" b="1" dirty="0">
              <a:solidFill>
                <a:srgbClr val="C00000"/>
              </a:solidFill>
            </a:endParaRPr>
          </a:p>
        </p:txBody>
      </p:sp>
      <p:sp>
        <p:nvSpPr>
          <p:cNvPr id="3" name="Rectangle 2"/>
          <p:cNvSpPr/>
          <p:nvPr/>
        </p:nvSpPr>
        <p:spPr>
          <a:xfrm>
            <a:off x="179512" y="1268760"/>
            <a:ext cx="8964488" cy="6155531"/>
          </a:xfrm>
          <a:prstGeom prst="rect">
            <a:avLst/>
          </a:prstGeom>
        </p:spPr>
        <p:txBody>
          <a:bodyPr wrap="square">
            <a:spAutoFit/>
          </a:bodyPr>
          <a:lstStyle/>
          <a:p>
            <a:endParaRPr lang="fr-FR" dirty="0" smtClean="0">
              <a:latin typeface="Arial Narrow" pitchFamily="34" charset="0"/>
            </a:endParaRPr>
          </a:p>
          <a:p>
            <a:r>
              <a:rPr lang="fr-FR" dirty="0" smtClean="0">
                <a:latin typeface="Arial Narrow" pitchFamily="34" charset="0"/>
              </a:rPr>
              <a:t>Depuis </a:t>
            </a:r>
            <a:r>
              <a:rPr lang="fr-FR" dirty="0">
                <a:latin typeface="Arial Narrow" pitchFamily="34" charset="0"/>
              </a:rPr>
              <a:t>le début des années 90, crises  répétées et multiformes en CI</a:t>
            </a:r>
            <a:r>
              <a:rPr lang="fr-FR" dirty="0" smtClean="0">
                <a:latin typeface="Arial Narrow" pitchFamily="34" charset="0"/>
              </a:rPr>
              <a:t>.</a:t>
            </a:r>
          </a:p>
          <a:p>
            <a:endParaRPr lang="fr-FR" dirty="0">
              <a:latin typeface="Arial Narrow" pitchFamily="34" charset="0"/>
            </a:endParaRPr>
          </a:p>
          <a:p>
            <a:pPr marL="285750" lvl="0" indent="-285750">
              <a:buFontTx/>
              <a:buChar char="-"/>
            </a:pPr>
            <a:r>
              <a:rPr lang="fr-FR" sz="2000" dirty="0" smtClean="0"/>
              <a:t>La </a:t>
            </a:r>
            <a:r>
              <a:rPr lang="fr-FR" sz="2000" dirty="0"/>
              <a:t>Côte d’Ivoire s’est engagé sur le plan diplomatique au niveau international sans engagement concret dans la mise en œuvre national</a:t>
            </a:r>
            <a:r>
              <a:rPr lang="fr-FR" sz="2000" dirty="0" smtClean="0"/>
              <a:t>.</a:t>
            </a:r>
          </a:p>
          <a:p>
            <a:pPr marL="285750" lvl="0" indent="-285750">
              <a:buFontTx/>
              <a:buChar char="-"/>
            </a:pPr>
            <a:endParaRPr lang="fr-FR" dirty="0"/>
          </a:p>
          <a:p>
            <a:pPr marL="285750" lvl="0" indent="-285750">
              <a:buFontTx/>
              <a:buChar char="-"/>
            </a:pPr>
            <a:r>
              <a:rPr lang="fr-FR" dirty="0" smtClean="0"/>
              <a:t> </a:t>
            </a:r>
            <a:r>
              <a:rPr lang="fr-FR" sz="2000" dirty="0"/>
              <a:t>La Côte d’Ivoire a accusé un retard dans l’exécution de la première phase du Programme Mondial en faveur de l’Education aux Droits de l’Homme (PMEDH) prévue pour la période de 2004 à 2007 et prorogée à 2009.</a:t>
            </a:r>
          </a:p>
          <a:p>
            <a:endParaRPr lang="fr-FR" dirty="0"/>
          </a:p>
          <a:p>
            <a:r>
              <a:rPr lang="fr-FR" dirty="0" smtClean="0"/>
              <a:t>- </a:t>
            </a:r>
            <a:r>
              <a:rPr lang="fr-FR" sz="2000" dirty="0"/>
              <a:t>I</a:t>
            </a:r>
            <a:r>
              <a:rPr lang="fr-FR" sz="2000" dirty="0" smtClean="0"/>
              <a:t>nterpellation de </a:t>
            </a:r>
            <a:r>
              <a:rPr lang="fr-FR" sz="2000" dirty="0"/>
              <a:t>Monsieur le Ministre de  l’Education Nationale. (Courrier en date du 09 janvier 2006</a:t>
            </a:r>
            <a:r>
              <a:rPr lang="fr-FR" sz="2000" dirty="0" smtClean="0"/>
              <a:t>) par  le </a:t>
            </a:r>
            <a:r>
              <a:rPr lang="fr-FR" sz="2000" dirty="0"/>
              <a:t>Haut –Commissaire des Nations Unies aux Droits de l’Homme et </a:t>
            </a:r>
            <a:r>
              <a:rPr lang="fr-FR" sz="2000" dirty="0" smtClean="0"/>
              <a:t> le </a:t>
            </a:r>
            <a:r>
              <a:rPr lang="fr-FR" sz="2000" dirty="0"/>
              <a:t>Directeur général de </a:t>
            </a:r>
            <a:r>
              <a:rPr lang="fr-FR" sz="2000" dirty="0" smtClean="0"/>
              <a:t>l’UNESCO.</a:t>
            </a:r>
            <a:endParaRPr lang="fr-FR" sz="2000" dirty="0"/>
          </a:p>
          <a:p>
            <a:endParaRPr lang="fr-FR" dirty="0">
              <a:latin typeface="Arial Narrow" pitchFamily="34" charset="0"/>
            </a:endParaRPr>
          </a:p>
          <a:p>
            <a:pPr marL="285750" indent="-285750">
              <a:buFontTx/>
              <a:buChar char="-"/>
            </a:pPr>
            <a:r>
              <a:rPr lang="fr-FR" sz="2400" dirty="0" smtClean="0">
                <a:latin typeface="Arial Narrow" pitchFamily="34" charset="0"/>
              </a:rPr>
              <a:t>La </a:t>
            </a:r>
            <a:r>
              <a:rPr lang="fr-FR" sz="2400" dirty="0">
                <a:latin typeface="Arial Narrow" pitchFamily="34" charset="0"/>
              </a:rPr>
              <a:t>Côte d’Ivoire, à l’instar des autres Etats de la Communauté internationale, s’est engagée à faire de l’éducation aux Droits de l’Homme une réalité dans son système éducatif. </a:t>
            </a:r>
            <a:endParaRPr lang="fr-FR" sz="2400" dirty="0" smtClean="0">
              <a:latin typeface="Arial Narrow" pitchFamily="34" charset="0"/>
            </a:endParaRPr>
          </a:p>
          <a:p>
            <a:pPr marL="285750" indent="-285750">
              <a:buFontTx/>
              <a:buChar char="-"/>
            </a:pPr>
            <a:endParaRPr lang="fr-FR" dirty="0">
              <a:latin typeface="Arial Narrow" pitchFamily="34" charset="0"/>
            </a:endParaRPr>
          </a:p>
          <a:p>
            <a:pPr marL="285750" indent="-285750">
              <a:buFontTx/>
              <a:buChar char="-"/>
            </a:pPr>
            <a:endParaRPr lang="fr-FR" dirty="0" smtClean="0">
              <a:latin typeface="Arial Narrow" pitchFamily="34" charset="0"/>
            </a:endParaRPr>
          </a:p>
          <a:p>
            <a:pPr marL="285750" indent="-285750">
              <a:buFontTx/>
              <a:buChar char="-"/>
            </a:pPr>
            <a:endParaRPr lang="fr-FR" dirty="0">
              <a:latin typeface="Arial Narrow" pitchFamily="34" charset="0"/>
            </a:endParaRPr>
          </a:p>
        </p:txBody>
      </p:sp>
    </p:spTree>
    <p:extLst>
      <p:ext uri="{BB962C8B-B14F-4D97-AF65-F5344CB8AC3E}">
        <p14:creationId xmlns:p14="http://schemas.microsoft.com/office/powerpoint/2010/main" val="2053904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08720"/>
          </a:xfrm>
        </p:spPr>
        <p:txBody>
          <a:bodyPr>
            <a:normAutofit/>
          </a:bodyPr>
          <a:lstStyle/>
          <a:p>
            <a:r>
              <a:rPr lang="fr-FR" dirty="0" smtClean="0">
                <a:solidFill>
                  <a:srgbClr val="C00000"/>
                </a:solidFill>
              </a:rPr>
              <a:t>I-3 LES OBJECTIFS NATIONAUX DU PMEDH</a:t>
            </a:r>
            <a:endParaRPr lang="fr-FR" dirty="0">
              <a:solidFill>
                <a:srgbClr val="C00000"/>
              </a:solidFill>
            </a:endParaRPr>
          </a:p>
        </p:txBody>
      </p:sp>
      <p:sp>
        <p:nvSpPr>
          <p:cNvPr id="4" name="Rectangle 1"/>
          <p:cNvSpPr>
            <a:spLocks noChangeArrowheads="1"/>
          </p:cNvSpPr>
          <p:nvPr/>
        </p:nvSpPr>
        <p:spPr bwMode="auto">
          <a:xfrm>
            <a:off x="1" y="1189756"/>
            <a:ext cx="9036495"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lang="fr-FR" sz="1200" b="1" dirty="0">
              <a:latin typeface="Tahoma" pitchFamily="34"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2800" b="1"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L’objectif principal</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2800" b="0"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 est d’adopter une stratégie de mise en œuvre, de suivi et d’évaluation au niveau national de la première phase (2005-2007).</a:t>
            </a:r>
            <a:endParaRPr kumimoji="0" lang="fr-FR" sz="2800" b="0" i="0" u="none" strike="noStrike" cap="none" normalizeH="0" baseline="0" dirty="0" smtClean="0">
              <a:ln>
                <a:noFill/>
              </a:ln>
              <a:solidFill>
                <a:schemeClr val="tx1"/>
              </a:solidFill>
              <a:effectLst/>
              <a:latin typeface="Arial Narrow"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fr-FR" sz="2800" b="1"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De façon spécifique</a:t>
            </a:r>
            <a:r>
              <a:rPr kumimoji="0" lang="fr-FR" sz="2800" b="0"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 il s’agit pour la Côte d’Ivoire de procéder à l’élaboration d’un plan national pour l’intégration de</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fr-FR" sz="2800" b="0"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 l’enseignement des Droits de l’Homme dans le système éducatif ivoirien au niveau du primaire et du secondaire et dans les CAFOP</a:t>
            </a:r>
            <a:endParaRPr kumimoji="0" lang="fr-FR" sz="2800" b="0" i="0" u="none" strike="noStrike" cap="none" normalizeH="0" baseline="0" dirty="0" smtClean="0">
              <a:ln>
                <a:noFill/>
              </a:ln>
              <a:solidFill>
                <a:schemeClr val="tx1"/>
              </a:solidFill>
              <a:effectLst/>
              <a:latin typeface="Arial Narrow"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fr-FR" sz="2800" b="1" i="0" u="sng"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METHODOLOGIE</a:t>
            </a:r>
            <a:r>
              <a:rPr kumimoji="0" lang="fr-FR" sz="2800" b="1"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 </a:t>
            </a:r>
            <a:endParaRPr kumimoji="0" lang="fr-FR" sz="2800" b="0" i="0" u="none" strike="noStrike" cap="none" normalizeH="0" baseline="0" dirty="0" smtClean="0">
              <a:ln>
                <a:noFill/>
              </a:ln>
              <a:solidFill>
                <a:schemeClr val="tx1"/>
              </a:solidFill>
              <a:effectLst/>
              <a:latin typeface="Arial Narrow"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fr-FR" sz="2800" b="0" i="0" u="none" strike="noStrike" cap="none" normalizeH="0" baseline="0" dirty="0" smtClean="0">
                <a:ln>
                  <a:noFill/>
                </a:ln>
                <a:solidFill>
                  <a:schemeClr val="tx1"/>
                </a:solidFill>
                <a:effectLst/>
                <a:latin typeface="Arial Narrow" pitchFamily="34" charset="0"/>
                <a:ea typeface="Times New Roman" pitchFamily="18" charset="0"/>
                <a:cs typeface="Tahoma" pitchFamily="34" charset="0"/>
              </a:rPr>
              <a:t>La méthodologie utilisée pour réaliser les activités est interactive, inclusive et consensuelle.</a:t>
            </a:r>
            <a:endParaRPr kumimoji="0" lang="fr-FR" sz="2800" b="0" i="0" u="none" strike="noStrike" cap="none" normalizeH="0" baseline="0" dirty="0" smtClean="0">
              <a:ln>
                <a:noFill/>
              </a:ln>
              <a:solidFill>
                <a:schemeClr val="tx1"/>
              </a:solidFill>
              <a:effectLst/>
              <a:latin typeface="Arial Narrow" pitchFamily="34" charset="0"/>
              <a:cs typeface="Arial" pitchFamily="34" charset="0"/>
            </a:endParaRPr>
          </a:p>
        </p:txBody>
      </p:sp>
    </p:spTree>
    <p:extLst>
      <p:ext uri="{BB962C8B-B14F-4D97-AF65-F5344CB8AC3E}">
        <p14:creationId xmlns:p14="http://schemas.microsoft.com/office/powerpoint/2010/main" val="36649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rmAutofit/>
          </a:bodyPr>
          <a:lstStyle/>
          <a:p>
            <a:r>
              <a:rPr lang="fr-FR" dirty="0" smtClean="0"/>
              <a:t>II- ACTIVITES DE CADRAGE OU D’ORIENTATION</a:t>
            </a:r>
            <a:endParaRPr lang="fr-FR" dirty="0"/>
          </a:p>
        </p:txBody>
      </p:sp>
      <p:sp>
        <p:nvSpPr>
          <p:cNvPr id="4" name="Rectangle 3"/>
          <p:cNvSpPr/>
          <p:nvPr/>
        </p:nvSpPr>
        <p:spPr>
          <a:xfrm>
            <a:off x="0" y="2348879"/>
            <a:ext cx="9144000" cy="4154984"/>
          </a:xfrm>
          <a:prstGeom prst="rect">
            <a:avLst/>
          </a:prstGeom>
        </p:spPr>
        <p:txBody>
          <a:bodyPr wrap="square">
            <a:spAutoFit/>
          </a:bodyPr>
          <a:lstStyle/>
          <a:p>
            <a:pPr marL="342900" indent="-342900">
              <a:buFontTx/>
              <a:buChar char="-"/>
            </a:pPr>
            <a:r>
              <a:rPr lang="fr-FR" sz="2400" b="1" dirty="0" smtClean="0"/>
              <a:t>la </a:t>
            </a:r>
            <a:r>
              <a:rPr lang="fr-FR" sz="2400" b="1" dirty="0"/>
              <a:t>signature le 22 septembre 2004 du protocole d’accord de partenariat, </a:t>
            </a:r>
            <a:r>
              <a:rPr lang="fr-FR" sz="2400" dirty="0"/>
              <a:t>relatif à EDH, entre le CICR, la Croix Rouge Côte d’Ivoire (CRCI) et le Ministère de l’Education Nationale </a:t>
            </a:r>
            <a:endParaRPr lang="fr-FR" sz="2400" dirty="0" smtClean="0"/>
          </a:p>
          <a:p>
            <a:pPr marL="342900" indent="-342900">
              <a:buFontTx/>
              <a:buChar char="-"/>
            </a:pPr>
            <a:endParaRPr lang="fr-FR" sz="2400" dirty="0" smtClean="0"/>
          </a:p>
          <a:p>
            <a:pPr marL="342900" indent="-342900">
              <a:buFontTx/>
              <a:buChar char="-"/>
            </a:pPr>
            <a:r>
              <a:rPr lang="fr-FR" sz="2400" dirty="0" smtClean="0"/>
              <a:t> le </a:t>
            </a:r>
            <a:r>
              <a:rPr lang="fr-FR" sz="2400" dirty="0"/>
              <a:t>18 juillet 2006, suite à l’interpellation officielle et par écrit des autorités ivoiriennes ,</a:t>
            </a:r>
            <a:r>
              <a:rPr lang="fr-FR" sz="2400" dirty="0" smtClean="0"/>
              <a:t>un </a:t>
            </a:r>
            <a:r>
              <a:rPr lang="fr-FR" sz="2400" dirty="0"/>
              <a:t>Point Focal pour la mise en œuvre du PMEDH </a:t>
            </a:r>
            <a:r>
              <a:rPr lang="fr-FR" sz="2400" dirty="0" smtClean="0"/>
              <a:t>a été  </a:t>
            </a:r>
            <a:r>
              <a:rPr lang="fr-FR" sz="2400" dirty="0"/>
              <a:t>nommé par le Ministre de l’Education nationale </a:t>
            </a:r>
            <a:r>
              <a:rPr lang="fr-FR" sz="2400" dirty="0" smtClean="0"/>
              <a:t>;</a:t>
            </a:r>
            <a:endParaRPr lang="fr-FR" sz="2400" dirty="0"/>
          </a:p>
          <a:p>
            <a:r>
              <a:rPr lang="fr-FR" sz="2400" dirty="0"/>
              <a:t>-	le 03 avril 2008, le Comité National pour la mise en œuvre du Programme Mondial pour l’Education aux Droits de l’Homme constitué des administrations publiques et des ONG compétentes a été créé. Les travaux de ce comité </a:t>
            </a:r>
            <a:r>
              <a:rPr lang="fr-FR" sz="2400" dirty="0" smtClean="0"/>
              <a:t>ont été coordonnés </a:t>
            </a:r>
            <a:r>
              <a:rPr lang="fr-FR" sz="2400" dirty="0"/>
              <a:t>par un Point Focal</a:t>
            </a:r>
            <a:r>
              <a:rPr lang="fr-FR" sz="2400" dirty="0" smtClean="0"/>
              <a:t>.</a:t>
            </a:r>
            <a:r>
              <a:rPr lang="fr-FR" sz="2400" dirty="0"/>
              <a:t>	</a:t>
            </a:r>
          </a:p>
        </p:txBody>
      </p:sp>
    </p:spTree>
    <p:extLst>
      <p:ext uri="{BB962C8B-B14F-4D97-AF65-F5344CB8AC3E}">
        <p14:creationId xmlns:p14="http://schemas.microsoft.com/office/powerpoint/2010/main" val="170053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268760"/>
          </a:xfrm>
        </p:spPr>
        <p:txBody>
          <a:bodyPr>
            <a:normAutofit/>
          </a:bodyPr>
          <a:lstStyle/>
          <a:p>
            <a:r>
              <a:rPr lang="fr-FR" dirty="0">
                <a:solidFill>
                  <a:srgbClr val="C00000"/>
                </a:solidFill>
              </a:rPr>
              <a:t>II</a:t>
            </a:r>
            <a:r>
              <a:rPr lang="fr-FR" dirty="0"/>
              <a:t>- </a:t>
            </a:r>
            <a:r>
              <a:rPr lang="fr-FR" b="1" dirty="0">
                <a:solidFill>
                  <a:srgbClr val="C00000"/>
                </a:solidFill>
              </a:rPr>
              <a:t>ACTIVITES DE CADRAGE OU D’ORIENTATION</a:t>
            </a:r>
          </a:p>
        </p:txBody>
      </p:sp>
      <p:sp>
        <p:nvSpPr>
          <p:cNvPr id="3" name="Rectangle 2"/>
          <p:cNvSpPr/>
          <p:nvPr/>
        </p:nvSpPr>
        <p:spPr>
          <a:xfrm>
            <a:off x="0" y="1582341"/>
            <a:ext cx="9144000" cy="4893647"/>
          </a:xfrm>
          <a:prstGeom prst="rect">
            <a:avLst/>
          </a:prstGeom>
        </p:spPr>
        <p:txBody>
          <a:bodyPr wrap="square">
            <a:spAutoFit/>
          </a:bodyPr>
          <a:lstStyle/>
          <a:p>
            <a:r>
              <a:rPr lang="fr-FR" dirty="0" smtClean="0"/>
              <a:t>-   </a:t>
            </a:r>
            <a:r>
              <a:rPr lang="fr-FR" sz="2400" dirty="0" smtClean="0"/>
              <a:t>Janvier </a:t>
            </a:r>
            <a:r>
              <a:rPr lang="fr-FR" sz="2400" dirty="0"/>
              <a:t>2009,  l’appropriation d’une étude situationnelle réalisée dans le cadre du projet régional </a:t>
            </a:r>
            <a:r>
              <a:rPr lang="fr-FR" sz="2400" dirty="0" smtClean="0"/>
              <a:t>BAD/CEDEAO/UNESCO</a:t>
            </a:r>
            <a:endParaRPr lang="fr-FR" sz="2400" dirty="0"/>
          </a:p>
          <a:p>
            <a:pPr marL="285750" indent="-285750">
              <a:buFontTx/>
              <a:buChar char="-"/>
            </a:pPr>
            <a:r>
              <a:rPr lang="fr-FR" sz="2400" dirty="0" smtClean="0"/>
              <a:t>Mars </a:t>
            </a:r>
            <a:r>
              <a:rPr lang="fr-FR" sz="2400" dirty="0"/>
              <a:t>2009, </a:t>
            </a:r>
            <a:r>
              <a:rPr lang="fr-FR" sz="2400" dirty="0" smtClean="0"/>
              <a:t> finalisation  de la </a:t>
            </a:r>
            <a:r>
              <a:rPr lang="fr-FR" sz="2400" dirty="0"/>
              <a:t>mise en place d’un Comité national pour la mise en œuvre du Programme mondial pour l’éducation aux droits de l’homme et </a:t>
            </a:r>
            <a:r>
              <a:rPr lang="fr-FR" sz="2400" dirty="0" smtClean="0"/>
              <a:t> de l’organisation </a:t>
            </a:r>
            <a:r>
              <a:rPr lang="fr-FR" sz="2400" dirty="0"/>
              <a:t>d’un atelier de lancement des </a:t>
            </a:r>
            <a:r>
              <a:rPr lang="fr-FR" sz="2400" dirty="0" smtClean="0"/>
              <a:t>activités ;</a:t>
            </a:r>
          </a:p>
          <a:p>
            <a:pPr marL="285750" indent="-285750">
              <a:buFontTx/>
              <a:buChar char="-"/>
            </a:pPr>
            <a:endParaRPr lang="fr-FR" sz="2400" dirty="0"/>
          </a:p>
          <a:p>
            <a:pPr marL="285750" lvl="0" indent="-285750">
              <a:buFontTx/>
              <a:buChar char="-"/>
            </a:pPr>
            <a:r>
              <a:rPr lang="fr-FR" sz="2400" dirty="0"/>
              <a:t>le 03 avril 2009, un atelier national de lancement des activités opérationnelles du programme mondial en faveur de l’éducation aux droits de l’homme a été </a:t>
            </a:r>
            <a:r>
              <a:rPr lang="fr-FR" sz="2400" dirty="0" smtClean="0"/>
              <a:t>organisé;</a:t>
            </a:r>
            <a:endParaRPr lang="fr-FR" sz="2400" dirty="0"/>
          </a:p>
          <a:p>
            <a:pPr marL="285750" lvl="0" indent="-285750">
              <a:buFontTx/>
              <a:buChar char="-"/>
            </a:pPr>
            <a:r>
              <a:rPr lang="fr-FR" sz="2400" dirty="0" smtClean="0"/>
              <a:t>-Lancement de l’élaboration du </a:t>
            </a:r>
            <a:r>
              <a:rPr lang="fr-FR" sz="2400" dirty="0" err="1"/>
              <a:t>draft</a:t>
            </a:r>
            <a:r>
              <a:rPr lang="fr-FR" sz="2400" dirty="0"/>
              <a:t> du projet d’intégration de l’enseignement des droits de l’homme dans le système éducatif ivoirien au niveau du primaire ,</a:t>
            </a:r>
            <a:r>
              <a:rPr lang="fr-FR" sz="2400" dirty="0" smtClean="0"/>
              <a:t> </a:t>
            </a:r>
            <a:r>
              <a:rPr lang="fr-FR" sz="2400" dirty="0"/>
              <a:t>du </a:t>
            </a:r>
            <a:r>
              <a:rPr lang="fr-FR" sz="2400" dirty="0" smtClean="0"/>
              <a:t>secondaire et des CAFOP</a:t>
            </a:r>
            <a:r>
              <a:rPr lang="fr-FR" sz="2400" dirty="0"/>
              <a:t> ; </a:t>
            </a:r>
          </a:p>
        </p:txBody>
      </p:sp>
    </p:spTree>
    <p:extLst>
      <p:ext uri="{BB962C8B-B14F-4D97-AF65-F5344CB8AC3E}">
        <p14:creationId xmlns:p14="http://schemas.microsoft.com/office/powerpoint/2010/main" val="2504745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C00000"/>
                </a:solidFill>
              </a:rPr>
              <a:t>II</a:t>
            </a:r>
            <a:r>
              <a:rPr lang="fr-FR" dirty="0"/>
              <a:t>- </a:t>
            </a:r>
            <a:r>
              <a:rPr lang="fr-FR" b="1" dirty="0">
                <a:solidFill>
                  <a:srgbClr val="C00000"/>
                </a:solidFill>
              </a:rPr>
              <a:t>ACTIVITES DE CADRAGE OU D’ORIENTATION</a:t>
            </a:r>
            <a:endParaRPr lang="fr-FR" dirty="0"/>
          </a:p>
        </p:txBody>
      </p:sp>
      <p:sp>
        <p:nvSpPr>
          <p:cNvPr id="3" name="Rectangle 2"/>
          <p:cNvSpPr/>
          <p:nvPr/>
        </p:nvSpPr>
        <p:spPr>
          <a:xfrm>
            <a:off x="0" y="1772816"/>
            <a:ext cx="9144000" cy="5262979"/>
          </a:xfrm>
          <a:prstGeom prst="rect">
            <a:avLst/>
          </a:prstGeom>
        </p:spPr>
        <p:txBody>
          <a:bodyPr wrap="square">
            <a:spAutoFit/>
          </a:bodyPr>
          <a:lstStyle/>
          <a:p>
            <a:r>
              <a:rPr lang="fr-FR" dirty="0" smtClean="0"/>
              <a:t>- </a:t>
            </a:r>
            <a:r>
              <a:rPr lang="fr-FR" sz="2400" dirty="0" smtClean="0"/>
              <a:t>les </a:t>
            </a:r>
            <a:r>
              <a:rPr lang="fr-FR" sz="2400" dirty="0"/>
              <a:t>21 et 26 mai 2009, des réunions tripartites (Division des Droits de l’Homme de l’</a:t>
            </a:r>
            <a:r>
              <a:rPr lang="fr-FR" sz="2400" dirty="0" err="1"/>
              <a:t>Onuci</a:t>
            </a:r>
            <a:r>
              <a:rPr lang="fr-FR" sz="2400" dirty="0"/>
              <a:t> – DPFC (ministère de l’Education Nationale)  – Point Focal) ont été tenues et ont permis de finaliser le projet du plan d’action national pour l’intégration et la création d’une matière spécifique aux droits de l’homme dans les curricula du primaire ,</a:t>
            </a:r>
            <a:r>
              <a:rPr lang="fr-FR" sz="2400" dirty="0" smtClean="0"/>
              <a:t> </a:t>
            </a:r>
            <a:r>
              <a:rPr lang="fr-FR" sz="2400" dirty="0"/>
              <a:t>du secondaire </a:t>
            </a:r>
            <a:r>
              <a:rPr lang="fr-FR" sz="2400" dirty="0" smtClean="0"/>
              <a:t>et des CAFOP du </a:t>
            </a:r>
            <a:r>
              <a:rPr lang="fr-FR" sz="2400" dirty="0"/>
              <a:t>système éducatif ivoirien;</a:t>
            </a:r>
          </a:p>
          <a:p>
            <a:endParaRPr lang="fr-FR" sz="2400" dirty="0"/>
          </a:p>
          <a:p>
            <a:pPr marL="285750" indent="-285750">
              <a:buFontTx/>
              <a:buChar char="-"/>
            </a:pPr>
            <a:r>
              <a:rPr lang="fr-FR" sz="2400" dirty="0" smtClean="0"/>
              <a:t>le </a:t>
            </a:r>
            <a:r>
              <a:rPr lang="fr-FR" sz="2400" dirty="0"/>
              <a:t>12 juin 2009 un atelier a été organisé qui  a adopté le plan national pour la création de la matière « Education aux Droits de l’Homme et à la Citoyenneté </a:t>
            </a:r>
            <a:r>
              <a:rPr lang="fr-FR" sz="2400" dirty="0" smtClean="0"/>
              <a:t>».</a:t>
            </a:r>
          </a:p>
          <a:p>
            <a:r>
              <a:rPr lang="fr-FR" sz="2400" dirty="0" smtClean="0"/>
              <a:t> </a:t>
            </a:r>
            <a:r>
              <a:rPr lang="fr-FR" sz="2400" dirty="0"/>
              <a:t>Cet atelier a énoncé les buts et objectifs nationaux en matière d’éducation dans le domaine des droits de l’homme, prévu les stratégies de programme d’éducation dans le domaine de droits de l’homme et les mécanismes d’évaluation de ces programmes,</a:t>
            </a:r>
          </a:p>
        </p:txBody>
      </p:sp>
    </p:spTree>
    <p:extLst>
      <p:ext uri="{BB962C8B-B14F-4D97-AF65-F5344CB8AC3E}">
        <p14:creationId xmlns:p14="http://schemas.microsoft.com/office/powerpoint/2010/main" val="852833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III-ACTIVITES DE FORMATION</a:t>
            </a:r>
            <a:endParaRPr lang="fr-FR" b="1" dirty="0">
              <a:solidFill>
                <a:srgbClr val="C00000"/>
              </a:solidFill>
            </a:endParaRPr>
          </a:p>
        </p:txBody>
      </p:sp>
      <p:sp>
        <p:nvSpPr>
          <p:cNvPr id="3" name="Rectangle 2"/>
          <p:cNvSpPr/>
          <p:nvPr/>
        </p:nvSpPr>
        <p:spPr>
          <a:xfrm>
            <a:off x="0" y="1859340"/>
            <a:ext cx="9144000" cy="4832092"/>
          </a:xfrm>
          <a:prstGeom prst="rect">
            <a:avLst/>
          </a:prstGeom>
        </p:spPr>
        <p:txBody>
          <a:bodyPr wrap="square">
            <a:spAutoFit/>
          </a:bodyPr>
          <a:lstStyle/>
          <a:p>
            <a:r>
              <a:rPr lang="fr-FR" sz="2800" dirty="0" smtClean="0"/>
              <a:t>- les </a:t>
            </a:r>
            <a:r>
              <a:rPr lang="fr-FR" sz="2800" dirty="0"/>
              <a:t>13, 14 et 15 mai 2009, un séminaire de formation des membres du Comité National pour l’Education aux Droits de l’Homme chargé de la mise en œuvre du </a:t>
            </a:r>
            <a:r>
              <a:rPr lang="fr-FR" sz="2800" dirty="0" smtClean="0"/>
              <a:t>Programme;</a:t>
            </a:r>
          </a:p>
          <a:p>
            <a:r>
              <a:rPr lang="fr-FR" sz="2800" dirty="0" smtClean="0"/>
              <a:t>-juillet 2009-octobre 2010: formation des rédacteurs de programmes de la DPFC et des professeurs de Psychopédagogie à la mise en œuvre du module relatif aux droits de l’enfant;</a:t>
            </a:r>
          </a:p>
          <a:p>
            <a:r>
              <a:rPr lang="fr-FR" sz="2800" dirty="0" smtClean="0"/>
              <a:t>-Octobre 2010: formation des formateurs  sur les droits de l’homme.</a:t>
            </a:r>
            <a:endParaRPr lang="fr-FR" sz="2800" dirty="0"/>
          </a:p>
          <a:p>
            <a:r>
              <a:rPr lang="fr-FR" sz="2800" dirty="0" smtClean="0"/>
              <a:t>-Décembre 2012: formation des formateurs des institutions de formation des maîtres des pays  de la CEDEAO</a:t>
            </a:r>
            <a:endParaRPr lang="fr-FR" sz="2800" dirty="0"/>
          </a:p>
        </p:txBody>
      </p:sp>
    </p:spTree>
    <p:extLst>
      <p:ext uri="{BB962C8B-B14F-4D97-AF65-F5344CB8AC3E}">
        <p14:creationId xmlns:p14="http://schemas.microsoft.com/office/powerpoint/2010/main" val="38476243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422</TotalTime>
  <Words>1229</Words>
  <Application>Microsoft Office PowerPoint</Application>
  <PresentationFormat>Affichage à l'écran (4:3)</PresentationFormat>
  <Paragraphs>88</Paragraphs>
  <Slides>13</Slides>
  <Notes>5</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Angles</vt:lpstr>
      <vt:lpstr>         theme:   DU PMEDH A L’EDHC: L’AVENTURE DE L’EDUCATION AUX DROITS  DE L’HOMME EN COTE D’IVOIRE</vt:lpstr>
      <vt:lpstr>INTRODUCTION</vt:lpstr>
      <vt:lpstr>I-LE CONTEXTE INTERNATIONAL ET NATIONAL</vt:lpstr>
      <vt:lpstr>I-2 LE CONTEXTE NATIONAL</vt:lpstr>
      <vt:lpstr>I-3 LES OBJECTIFS NATIONAUX DU PMEDH</vt:lpstr>
      <vt:lpstr>II- ACTIVITES DE CADRAGE OU D’ORIENTATION</vt:lpstr>
      <vt:lpstr>II- ACTIVITES DE CADRAGE OU D’ORIENTATION</vt:lpstr>
      <vt:lpstr>II- ACTIVITES DE CADRAGE OU D’ORIENTATION</vt:lpstr>
      <vt:lpstr>III-ACTIVITES DE FORMATION</vt:lpstr>
      <vt:lpstr>IV-ACTIVITES D’ECRITURE</vt:lpstr>
      <vt:lpstr>V-RESULTATS OBTENUS</vt:lpstr>
      <vt:lpstr>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 PMEDH A L’EDHC: L’AVENTURE DE L’EDUCATION AUX DROITS AUX DROITS DE L’HOMME EN COTE D’IVOIRE</dc:title>
  <dc:creator>pc</dc:creator>
  <cp:lastModifiedBy>pc</cp:lastModifiedBy>
  <cp:revision>34</cp:revision>
  <dcterms:created xsi:type="dcterms:W3CDTF">2013-11-12T06:40:48Z</dcterms:created>
  <dcterms:modified xsi:type="dcterms:W3CDTF">2013-11-13T09:44:31Z</dcterms:modified>
</cp:coreProperties>
</file>